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2" r:id="rId4"/>
    <p:sldId id="263" r:id="rId5"/>
    <p:sldId id="265" r:id="rId6"/>
    <p:sldId id="261" r:id="rId7"/>
    <p:sldId id="260" r:id="rId8"/>
    <p:sldId id="259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Daly" initials="AD" lastIdx="1" clrIdx="0">
    <p:extLst>
      <p:ext uri="{19B8F6BF-5375-455C-9EA6-DF929625EA0E}">
        <p15:presenceInfo xmlns:p15="http://schemas.microsoft.com/office/powerpoint/2012/main" userId="2466a84e732d53d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>
        <p:scale>
          <a:sx n="46" d="100"/>
          <a:sy n="46" d="100"/>
        </p:scale>
        <p:origin x="29" y="8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DA6F-EF8A-4411-A501-29036F3131E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8E38-D033-4B54-A6E0-B102DD5FE4E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943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DA6F-EF8A-4411-A501-29036F3131E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8E38-D033-4B54-A6E0-B102DD5FE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78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DA6F-EF8A-4411-A501-29036F3131E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8E38-D033-4B54-A6E0-B102DD5FE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66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DA6F-EF8A-4411-A501-29036F3131E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8E38-D033-4B54-A6E0-B102DD5FE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87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DA6F-EF8A-4411-A501-29036F3131E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8E38-D033-4B54-A6E0-B102DD5FE4E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139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DA6F-EF8A-4411-A501-29036F3131E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8E38-D033-4B54-A6E0-B102DD5FE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89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DA6F-EF8A-4411-A501-29036F3131E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8E38-D033-4B54-A6E0-B102DD5FE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50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DA6F-EF8A-4411-A501-29036F3131E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8E38-D033-4B54-A6E0-B102DD5FE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60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DA6F-EF8A-4411-A501-29036F3131E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8E38-D033-4B54-A6E0-B102DD5FE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18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EE3DA6F-EF8A-4411-A501-29036F3131E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C8E38-D033-4B54-A6E0-B102DD5FE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16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DA6F-EF8A-4411-A501-29036F3131E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8E38-D033-4B54-A6E0-B102DD5FE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19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EE3DA6F-EF8A-4411-A501-29036F3131E3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7DC8E38-D033-4B54-A6E0-B102DD5FE4E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288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6057-EDE8-400F-A9F2-2D708A618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157963"/>
            <a:ext cx="10058400" cy="3012401"/>
          </a:xfrm>
        </p:spPr>
        <p:txBody>
          <a:bodyPr>
            <a:normAutofit/>
          </a:bodyPr>
          <a:lstStyle/>
          <a:p>
            <a:pPr algn="ctr"/>
            <a:r>
              <a:rPr lang="en-US" sz="6600" b="1" i="0" dirty="0">
                <a:solidFill>
                  <a:srgbClr val="111313"/>
                </a:solidFill>
                <a:effectLst/>
                <a:latin typeface="Josefin Sans"/>
              </a:rPr>
              <a:t>The long-period orbit of the dust-producing Wolf-Rayet binary WR 125</a:t>
            </a: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AF2EB2-299F-4030-974F-80244C632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4397059"/>
            <a:ext cx="10058400" cy="83995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Andrea Daly</a:t>
            </a:r>
          </a:p>
          <a:p>
            <a:pPr algn="ctr"/>
            <a:r>
              <a:rPr lang="en-US" dirty="0"/>
              <a:t>Noel Richardson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087BEDE-7C22-4B48-B8E7-94D095B9D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36" y="4527985"/>
            <a:ext cx="1642656" cy="1754904"/>
          </a:xfrm>
          <a:prstGeom prst="rect">
            <a:avLst/>
          </a:prstGeom>
        </p:spPr>
      </p:pic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591147FC-9CE5-41D5-9108-5E3CC31AD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716" y="4325112"/>
            <a:ext cx="1481482" cy="1977779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F48AA3C2-46E5-491D-8AF3-8397E3B8D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45" y="5254372"/>
            <a:ext cx="3744710" cy="104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95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C6002-33AA-4243-804B-7C80DEAA5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100" dirty="0"/>
              <a:t>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5D95A-C596-4DD9-9C0E-329F5B339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spc="100" dirty="0"/>
              <a:t>Recently the binary system WR 125, WC7+O, began a dust creation episode seen with an infrared outburst. </a:t>
            </a:r>
          </a:p>
          <a:p>
            <a:r>
              <a:rPr lang="en-US" sz="2800" spc="100" dirty="0"/>
              <a:t>This is the first time since 1991 that this type of activity has been observed for WR 125, leading to the first determination of a period: 28.1 years. </a:t>
            </a:r>
          </a:p>
          <a:p>
            <a:r>
              <a:rPr lang="en-US" sz="2800" spc="100" dirty="0"/>
              <a:t>We began collecting spectra of WR 125 to constrain the orbit, on the assumption that this system will produce dust near periastron, similarly to WR 140. </a:t>
            </a:r>
          </a:p>
          <a:p>
            <a:pPr marL="0" indent="0">
              <a:buNone/>
            </a:pPr>
            <a:endParaRPr lang="en-US" sz="2800" spc="100" dirty="0"/>
          </a:p>
        </p:txBody>
      </p:sp>
    </p:spTree>
    <p:extLst>
      <p:ext uri="{BB962C8B-B14F-4D97-AF65-F5344CB8AC3E}">
        <p14:creationId xmlns:p14="http://schemas.microsoft.com/office/powerpoint/2010/main" val="141736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6B650-A9EE-47F6-B1E7-C32B2E743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1666703"/>
          </a:xfrm>
        </p:spPr>
        <p:txBody>
          <a:bodyPr>
            <a:normAutofit/>
          </a:bodyPr>
          <a:lstStyle/>
          <a:p>
            <a:r>
              <a:rPr lang="en-US" sz="4800" spc="100" dirty="0"/>
              <a:t>Data</a:t>
            </a:r>
          </a:p>
        </p:txBody>
      </p:sp>
      <p:pic>
        <p:nvPicPr>
          <p:cNvPr id="6" name="Content Placeholder 5" descr="A picture containing mountain, outdoor, sky&#10;&#10;Description automatically generated">
            <a:extLst>
              <a:ext uri="{FF2B5EF4-FFF2-40B4-BE49-F238E27FC236}">
                <a16:creationId xmlns:a16="http://schemas.microsoft.com/office/drawing/2014/main" id="{F4996E46-51B2-48AF-BF4A-DA6DD2E2F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05"/>
          <a:stretch/>
        </p:blipFill>
        <p:spPr>
          <a:xfrm>
            <a:off x="5175411" y="485775"/>
            <a:ext cx="3867886" cy="31432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EFB4C-ED01-414C-BDC3-EF0CABB3B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360815"/>
            <a:ext cx="3200400" cy="3944389"/>
          </a:xfrm>
        </p:spPr>
        <p:txBody>
          <a:bodyPr>
            <a:normAutofit/>
          </a:bodyPr>
          <a:lstStyle/>
          <a:p>
            <a:r>
              <a:rPr lang="en-US" sz="2800" spc="100" dirty="0">
                <a:latin typeface="+mj-lt"/>
              </a:rPr>
              <a:t>We have gotten our data from the Gemini Observatory and the Keck Observatory both located in Hawaii</a:t>
            </a:r>
          </a:p>
          <a:p>
            <a:endParaRPr lang="en-US" sz="2000" dirty="0"/>
          </a:p>
        </p:txBody>
      </p:sp>
      <p:pic>
        <p:nvPicPr>
          <p:cNvPr id="8" name="Picture 7" descr="A picture containing sky, dome&#10;&#10;Description automatically generated">
            <a:extLst>
              <a:ext uri="{FF2B5EF4-FFF2-40B4-BE49-F238E27FC236}">
                <a16:creationId xmlns:a16="http://schemas.microsoft.com/office/drawing/2014/main" id="{69279710-5B20-4038-ABD5-DD392FB961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18"/>
          <a:stretch/>
        </p:blipFill>
        <p:spPr>
          <a:xfrm>
            <a:off x="8110561" y="3429000"/>
            <a:ext cx="3471839" cy="27460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D5D950-FC08-4984-A95D-44FA3F16F2AB}"/>
              </a:ext>
            </a:extLst>
          </p:cNvPr>
          <p:cNvSpPr txBox="1"/>
          <p:nvPr/>
        </p:nvSpPr>
        <p:spPr>
          <a:xfrm>
            <a:off x="9220199" y="719667"/>
            <a:ext cx="253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Gemini Observatory </a:t>
            </a:r>
          </a:p>
          <a:p>
            <a:r>
              <a:rPr lang="en-US" sz="1600" dirty="0"/>
              <a:t>(https://www.gemini.edu/)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83B238-98E8-41ED-BC95-16DC0EDB7BBC}"/>
              </a:ext>
            </a:extLst>
          </p:cNvPr>
          <p:cNvSpPr txBox="1"/>
          <p:nvPr/>
        </p:nvSpPr>
        <p:spPr>
          <a:xfrm>
            <a:off x="5175411" y="5251767"/>
            <a:ext cx="2812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Keck Observatory</a:t>
            </a:r>
          </a:p>
          <a:p>
            <a:r>
              <a:rPr lang="en-US" sz="1600" dirty="0"/>
              <a:t>(https://keckobservatory.org/)</a:t>
            </a:r>
          </a:p>
        </p:txBody>
      </p:sp>
    </p:spTree>
    <p:extLst>
      <p:ext uri="{BB962C8B-B14F-4D97-AF65-F5344CB8AC3E}">
        <p14:creationId xmlns:p14="http://schemas.microsoft.com/office/powerpoint/2010/main" val="3963765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6B650-A9EE-47F6-B1E7-C32B2E743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58" y="149629"/>
            <a:ext cx="3659246" cy="19784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Upcoming data</a:t>
            </a:r>
          </a:p>
        </p:txBody>
      </p:sp>
      <p:pic>
        <p:nvPicPr>
          <p:cNvPr id="14" name="Content Placeholder 10" descr="A picture containing outdoor, sky, plane, transport&#10;&#10;Description automatically generated">
            <a:extLst>
              <a:ext uri="{FF2B5EF4-FFF2-40B4-BE49-F238E27FC236}">
                <a16:creationId xmlns:a16="http://schemas.microsoft.com/office/drawing/2014/main" id="{78828E87-6771-47B2-B17D-7C8B962E4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r="1" b="1"/>
          <a:stretch/>
        </p:blipFill>
        <p:spPr>
          <a:xfrm>
            <a:off x="5282334" y="640080"/>
            <a:ext cx="6275667" cy="557784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EFB4C-ED01-414C-BDC3-EF0CABB3B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1358" y="2128058"/>
            <a:ext cx="3659246" cy="381097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spc="100" dirty="0">
                <a:latin typeface="+mj-lt"/>
              </a:rPr>
              <a:t>We were recently granted time on SOFIA (the Stratospheric Observatory for Infrared Astronomy) and hope to begin reducing and analyzing the data soon</a:t>
            </a:r>
          </a:p>
          <a:p>
            <a:r>
              <a:rPr lang="en-US" sz="2400" spc="100" dirty="0">
                <a:latin typeface="+mj-lt"/>
              </a:rPr>
              <a:t>SOFIA observed the dust of WR 125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C51DD2-2CFF-433A-BF1B-F61674790301}"/>
              </a:ext>
            </a:extLst>
          </p:cNvPr>
          <p:cNvSpPr txBox="1"/>
          <p:nvPr/>
        </p:nvSpPr>
        <p:spPr>
          <a:xfrm>
            <a:off x="5282333" y="5660136"/>
            <a:ext cx="6275667" cy="557784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 dirty="0">
                <a:solidFill>
                  <a:srgbClr val="FFFFFF"/>
                </a:solidFill>
              </a:rPr>
              <a:t>SOFIA </a:t>
            </a:r>
          </a:p>
          <a:p>
            <a:pPr algn="ctr">
              <a:spcAft>
                <a:spcPts val="600"/>
              </a:spcAft>
            </a:pPr>
            <a:r>
              <a:rPr lang="en-US" sz="1300" dirty="0">
                <a:solidFill>
                  <a:srgbClr val="FFFFFF"/>
                </a:solidFill>
              </a:rPr>
              <a:t>(https://www.nasa.gov/mission_pages/SOFIA/overview/index.html)</a:t>
            </a:r>
          </a:p>
        </p:txBody>
      </p:sp>
    </p:spTree>
    <p:extLst>
      <p:ext uri="{BB962C8B-B14F-4D97-AF65-F5344CB8AC3E}">
        <p14:creationId xmlns:p14="http://schemas.microsoft.com/office/powerpoint/2010/main" val="2640945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431D9-A5CF-42D8-BE9E-C22D4BA83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71" y="594359"/>
            <a:ext cx="3491345" cy="1508761"/>
          </a:xfrm>
        </p:spPr>
        <p:txBody>
          <a:bodyPr>
            <a:normAutofit/>
          </a:bodyPr>
          <a:lstStyle/>
          <a:p>
            <a:r>
              <a:rPr lang="en-US" sz="4400" dirty="0"/>
              <a:t>Infrared Light Curve</a:t>
            </a:r>
          </a:p>
        </p:txBody>
      </p:sp>
      <p:pic>
        <p:nvPicPr>
          <p:cNvPr id="6" name="Content Placeholder 5" descr="Chart, scatter chart&#10;&#10;Description automatically generated">
            <a:extLst>
              <a:ext uri="{FF2B5EF4-FFF2-40B4-BE49-F238E27FC236}">
                <a16:creationId xmlns:a16="http://schemas.microsoft.com/office/drawing/2014/main" id="{FCA97405-1EB4-4BF5-B7B0-47AF97693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394" y="975127"/>
            <a:ext cx="6492875" cy="492437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5F71F9-63CB-462C-82EE-46BEAD5E2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4444" y="2103119"/>
            <a:ext cx="3574472" cy="4588625"/>
          </a:xfrm>
        </p:spPr>
        <p:txBody>
          <a:bodyPr>
            <a:normAutofit/>
          </a:bodyPr>
          <a:lstStyle/>
          <a:p>
            <a:r>
              <a:rPr lang="en-US" sz="2400" spc="1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long-term infrared variability of WR 125 in JHKLM bands. </a:t>
            </a:r>
          </a:p>
          <a:p>
            <a:r>
              <a:rPr lang="en-US" sz="2400" spc="1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pronounced infrared bumps are dust creation episodes. A time-series analysis has led to a presumed period of 28.1 years. </a:t>
            </a:r>
          </a:p>
        </p:txBody>
      </p:sp>
    </p:spTree>
    <p:extLst>
      <p:ext uri="{BB962C8B-B14F-4D97-AF65-F5344CB8AC3E}">
        <p14:creationId xmlns:p14="http://schemas.microsoft.com/office/powerpoint/2010/main" val="4095066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A2588-76B3-4BED-9F66-635A02F53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21" y="516835"/>
            <a:ext cx="3206793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100" dirty="0"/>
              <a:t>Spectrum</a:t>
            </a:r>
          </a:p>
        </p:txBody>
      </p:sp>
      <p:pic>
        <p:nvPicPr>
          <p:cNvPr id="7" name="Content Placeholder 6" descr="Chart, histogram&#10;&#10;Description automatically generated">
            <a:extLst>
              <a:ext uri="{FF2B5EF4-FFF2-40B4-BE49-F238E27FC236}">
                <a16:creationId xmlns:a16="http://schemas.microsoft.com/office/drawing/2014/main" id="{C1B6375E-FDB2-4025-999B-7300E9CDE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903728"/>
            <a:ext cx="6492875" cy="491401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9FA5A-612B-401A-8577-5B7B71777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0420" y="2709949"/>
            <a:ext cx="3328743" cy="3279370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sz="2400" spc="100" dirty="0">
                <a:latin typeface="Calibri Light" panose="020F0302020204030204" pitchFamily="34" charset="0"/>
                <a:cs typeface="Calibri Light" panose="020F0302020204030204" pitchFamily="34" charset="0"/>
              </a:rPr>
              <a:t>Here we have the normalized spectrum of WR 125 taken with Gemini/GMOS (Gemini Multi-Object Spectrographs)on 2020-05-31.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658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A2588-76B3-4BED-9F66-635A02F53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098965"/>
          </a:xfrm>
        </p:spPr>
        <p:txBody>
          <a:bodyPr>
            <a:normAutofit/>
          </a:bodyPr>
          <a:lstStyle/>
          <a:p>
            <a:r>
              <a:rPr lang="en-US" sz="4400" dirty="0"/>
              <a:t>Gaussian fits for the O Star</a:t>
            </a:r>
          </a:p>
        </p:txBody>
      </p:sp>
      <p:pic>
        <p:nvPicPr>
          <p:cNvPr id="8" name="Content Placeholder 7" descr="Chart, line chart&#10;&#10;Description automatically generated">
            <a:extLst>
              <a:ext uri="{FF2B5EF4-FFF2-40B4-BE49-F238E27FC236}">
                <a16:creationId xmlns:a16="http://schemas.microsoft.com/office/drawing/2014/main" id="{B6C755F1-89EA-4D43-B5B3-48C2767E0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980" y="1100667"/>
            <a:ext cx="6013232" cy="438106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9FA5A-612B-401A-8577-5B7B71777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693324"/>
            <a:ext cx="3200400" cy="3611880"/>
          </a:xfrm>
        </p:spPr>
        <p:txBody>
          <a:bodyPr>
            <a:normAutofit/>
          </a:bodyPr>
          <a:lstStyle/>
          <a:p>
            <a:r>
              <a:rPr lang="en-US" sz="2400" spc="100" dirty="0"/>
              <a:t>Gaussian fit of the He I 5875 absorption line from the O star </a:t>
            </a:r>
          </a:p>
          <a:p>
            <a:r>
              <a:rPr lang="en-US" sz="2400" spc="100" dirty="0"/>
              <a:t>These fits have been at He I lines at 5875 angstroms.</a:t>
            </a:r>
          </a:p>
          <a:p>
            <a:r>
              <a:rPr lang="en-US" sz="2400" spc="100" dirty="0"/>
              <a:t>Hydrogen lines have proved to be too noisy</a:t>
            </a:r>
          </a:p>
        </p:txBody>
      </p:sp>
    </p:spTree>
    <p:extLst>
      <p:ext uri="{BB962C8B-B14F-4D97-AF65-F5344CB8AC3E}">
        <p14:creationId xmlns:p14="http://schemas.microsoft.com/office/powerpoint/2010/main" val="674837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A2588-76B3-4BED-9F66-635A02F53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60"/>
            <a:ext cx="3200400" cy="2032462"/>
          </a:xfrm>
        </p:spPr>
        <p:txBody>
          <a:bodyPr>
            <a:normAutofit/>
          </a:bodyPr>
          <a:lstStyle/>
          <a:p>
            <a:r>
              <a:rPr lang="en-US" sz="4400" spc="100" dirty="0"/>
              <a:t>Initial Radial Velocities</a:t>
            </a:r>
          </a:p>
        </p:txBody>
      </p:sp>
      <p:pic>
        <p:nvPicPr>
          <p:cNvPr id="6" name="Content Placeholder 5" descr="Chart, box and whisker chart&#10;&#10;Description automatically generated">
            <a:extLst>
              <a:ext uri="{FF2B5EF4-FFF2-40B4-BE49-F238E27FC236}">
                <a16:creationId xmlns:a16="http://schemas.microsoft.com/office/drawing/2014/main" id="{E711E5D0-7D1A-4C8B-88E8-A6B53B4EC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930675"/>
            <a:ext cx="6492875" cy="486012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9FA5A-612B-401A-8577-5B7B71777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626823"/>
            <a:ext cx="3200400" cy="3990108"/>
          </a:xfrm>
        </p:spPr>
        <p:txBody>
          <a:bodyPr>
            <a:normAutofit/>
          </a:bodyPr>
          <a:lstStyle/>
          <a:p>
            <a:r>
              <a:rPr lang="en-US" sz="2400" spc="100" dirty="0"/>
              <a:t>The first measured radial velocities for the system to begin constraining the orbit</a:t>
            </a:r>
          </a:p>
          <a:p>
            <a:r>
              <a:rPr lang="en-US" sz="2400" spc="100" dirty="0"/>
              <a:t>We are able to begin seeing some velocity shifts in the system.</a:t>
            </a:r>
          </a:p>
        </p:txBody>
      </p:sp>
    </p:spTree>
    <p:extLst>
      <p:ext uri="{BB962C8B-B14F-4D97-AF65-F5344CB8AC3E}">
        <p14:creationId xmlns:p14="http://schemas.microsoft.com/office/powerpoint/2010/main" val="195811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808CF-9C15-4980-A1F8-637CB9701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100" dirty="0"/>
              <a:t>Where to go from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A8FBF-551A-4142-821A-D7F9A408C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spc="100" dirty="0"/>
              <a:t> Continue to work through the O star gaussian fits at the He I lines in the spectrum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spc="100" dirty="0"/>
              <a:t> Start analysis in the Keck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spc="100" dirty="0"/>
              <a:t> Begin reducing and analyzing the SOFIA data when we get 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spc="100" dirty="0"/>
              <a:t> Measuring bisector velocities for the WR star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spc="100" dirty="0"/>
              <a:t> Plot the orbit from the radial velocities that we find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62733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1384</TotalTime>
  <Words>380</Words>
  <Application>Microsoft Office PowerPoint</Application>
  <PresentationFormat>Widescreen</PresentationFormat>
  <Paragraphs>37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Josefin Sans</vt:lpstr>
      <vt:lpstr>Retrospect</vt:lpstr>
      <vt:lpstr>The long-period orbit of the dust-producing Wolf-Rayet binary WR 125</vt:lpstr>
      <vt:lpstr>Objective</vt:lpstr>
      <vt:lpstr>Data</vt:lpstr>
      <vt:lpstr>Upcoming data</vt:lpstr>
      <vt:lpstr>Infrared Light Curve</vt:lpstr>
      <vt:lpstr>Spectrum</vt:lpstr>
      <vt:lpstr>Gaussian fits for the O Star</vt:lpstr>
      <vt:lpstr>Initial Radial Velocities</vt:lpstr>
      <vt:lpstr>Where to go from here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long-period orbit of the dust-producing Wolf-Rayet binary WR 125</dc:title>
  <dc:creator>Andrea Daly</dc:creator>
  <cp:lastModifiedBy>Andrea Daly</cp:lastModifiedBy>
  <cp:revision>22</cp:revision>
  <dcterms:created xsi:type="dcterms:W3CDTF">2021-04-01T21:00:01Z</dcterms:created>
  <dcterms:modified xsi:type="dcterms:W3CDTF">2021-04-02T20:04:43Z</dcterms:modified>
</cp:coreProperties>
</file>